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3" r:id="rId2"/>
    <p:sldId id="474" r:id="rId3"/>
    <p:sldId id="475" r:id="rId4"/>
    <p:sldId id="477" r:id="rId5"/>
    <p:sldId id="476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9" r:id="rId15"/>
    <p:sldId id="4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9EA5A-C009-4D01-80AB-E47A910A8FC0}" v="21" dt="2020-12-31T20:51:08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A35BE-B56D-4D9C-B32A-8A01DB0F8FB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10968-5937-40D7-A296-43DF052E5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6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7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6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9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2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9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74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0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7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22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9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1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DF98A-158D-4D54-AD8C-913483952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39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7">
            <a:extLst>
              <a:ext uri="{FF2B5EF4-FFF2-40B4-BE49-F238E27FC236}">
                <a16:creationId xmlns:a16="http://schemas.microsoft.com/office/drawing/2014/main" id="{29D7DB7D-4675-4DE8-B9AA-22612963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062BF93C-6B93-4272-809F-F577D0A1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DF0C843C-2550-4ACC-997E-00411A25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5B6A-1A64-4F11-9575-C2226FB9E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14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215AB-C321-4E3B-AEF9-688CA425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A88CD-F40B-43AD-89D1-AF0893C7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B6B4-43DF-4462-BC52-D486E01C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6F82-2A59-4AAD-8FF4-B126933BD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30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D4DF-71A7-4FF6-AA4F-71C9D435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870F-EE06-41B4-96D0-AC9C4B61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FEB6-43C0-4BF3-8BFC-32CCD658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959C-ACCE-472F-8605-D86E5B5C6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9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RILL-SPECIA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E6445-5747-4991-8323-1C32FFC96E60}"/>
              </a:ext>
            </a:extLst>
          </p:cNvPr>
          <p:cNvSpPr/>
          <p:nvPr userDrawn="1"/>
        </p:nvSpPr>
        <p:spPr>
          <a:xfrm>
            <a:off x="0" y="2016126"/>
            <a:ext cx="12192000" cy="2754313"/>
          </a:xfrm>
          <a:prstGeom prst="rect">
            <a:avLst/>
          </a:prstGeom>
          <a:pattFill prst="wdUpDiag">
            <a:fgClr>
              <a:srgbClr val="FFFFFF"/>
            </a:fgClr>
            <a:bgClr>
              <a:schemeClr val="bg1">
                <a:lumMod val="25000"/>
                <a:lumOff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BEF93-718D-49EC-9781-8F864789454A}"/>
              </a:ext>
            </a:extLst>
          </p:cNvPr>
          <p:cNvSpPr/>
          <p:nvPr userDrawn="1"/>
        </p:nvSpPr>
        <p:spPr>
          <a:xfrm>
            <a:off x="1250952" y="1617663"/>
            <a:ext cx="4210049" cy="3865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124373" y="1819146"/>
            <a:ext cx="4158827" cy="3488078"/>
          </a:xfrm>
        </p:spPr>
        <p:txBody>
          <a:bodyPr anchor="ctr">
            <a:normAutofit/>
          </a:bodyPr>
          <a:lstStyle>
            <a:lvl1pPr marL="285750" indent="-285750">
              <a:buFont typeface="Lucida Grande"/>
              <a:buChar char=" "/>
              <a:defRPr sz="1500" b="1" baseline="0">
                <a:solidFill>
                  <a:srgbClr val="FFFFFF"/>
                </a:solidFill>
              </a:defRPr>
            </a:lvl1pPr>
            <a:lvl2pPr marL="742950" indent="-285750">
              <a:buFont typeface="Lucida Grande"/>
              <a:buChar char="+"/>
              <a:defRPr sz="1500">
                <a:solidFill>
                  <a:srgbClr val="FFFFFF"/>
                </a:solidFill>
              </a:defRPr>
            </a:lvl2pPr>
            <a:lvl3pPr marL="1200150" indent="-285750">
              <a:buFont typeface="Lucida Grande"/>
              <a:buChar char="+"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0070" y="1617663"/>
            <a:ext cx="5506381" cy="3865562"/>
          </a:xfr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84FC64F-9CFA-450A-924B-509F895BDD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889EF3-D41A-4D2A-8DA9-6366ED0174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43A2D34-714D-445E-9B73-3934249BAF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E2D5A3"/>
                </a:solidFill>
              </a:defRPr>
            </a:lvl1pPr>
          </a:lstStyle>
          <a:p>
            <a:pPr>
              <a:defRPr/>
            </a:pPr>
            <a:fld id="{A97394FE-3584-4C4E-85C1-5FCD5D426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34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vy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60489"/>
            <a:ext cx="2280160" cy="1100136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435911" y="1360489"/>
            <a:ext cx="8639015" cy="4400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0" y="2460625"/>
            <a:ext cx="2280160" cy="1100136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0" y="3560761"/>
            <a:ext cx="2280160" cy="1100136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0" y="4660897"/>
            <a:ext cx="2280160" cy="1100136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93A7911-C789-48C4-B9C9-9C81F63158A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0B3A48F-2D34-48AF-B405-1A91F5BFFF7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709FB4-120E-423F-A2B8-59F10015C84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E2D5A3"/>
                </a:solidFill>
              </a:defRPr>
            </a:lvl1pPr>
          </a:lstStyle>
          <a:p>
            <a:pPr>
              <a:defRPr/>
            </a:pPr>
            <a:fld id="{63AAAF88-B994-4015-A08C-80B70AE6A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552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6118B-C9D5-4C75-9092-9054FE2E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DC31A-385C-4D6A-979C-1F0A4663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6A5E4-730D-40F1-9FC3-C53F962C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4E6A-E951-43EE-8050-0F8C711D1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368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ayne_PPT_TitleSlide1.jpg">
            <a:extLst>
              <a:ext uri="{FF2B5EF4-FFF2-40B4-BE49-F238E27FC236}">
                <a16:creationId xmlns:a16="http://schemas.microsoft.com/office/drawing/2014/main" id="{2F20C2B4-F843-4D66-9E7D-13CD57EEB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F722F-EA75-49A3-8458-27A49D881984}"/>
              </a:ext>
            </a:extLst>
          </p:cNvPr>
          <p:cNvSpPr/>
          <p:nvPr userDrawn="1"/>
        </p:nvSpPr>
        <p:spPr>
          <a:xfrm>
            <a:off x="4002617" y="3609976"/>
            <a:ext cx="8202083" cy="2473325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6807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16633"/>
            <a:ext cx="9201620" cy="711590"/>
          </a:xfrm>
        </p:spPr>
        <p:txBody>
          <a:bodyPr wrap="none"/>
          <a:lstStyle>
            <a:lvl1pPr>
              <a:defRPr sz="28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9350"/>
            <a:ext cx="3556000" cy="3170222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55999" y="1149350"/>
            <a:ext cx="4536351" cy="3170222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2349" y="1149350"/>
            <a:ext cx="4099651" cy="3170222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471085" y="4536910"/>
            <a:ext cx="9749367" cy="15386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83A0667-5B17-451B-91D5-3A1299283B1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D8620A1-57F4-417E-8386-698045A458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B9ACDF9-4124-4290-8360-1C18ED265F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99C2-7214-464E-BDA0-17951B912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957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49350"/>
            <a:ext cx="12192000" cy="186522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471085" y="3335422"/>
            <a:ext cx="9749367" cy="27401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B13B434-C530-4F14-93EF-661A9302D6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FF1FF90-C7C0-4E0F-9644-8BB273E4CB5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BF6184C-7C13-4E1A-8167-699A37D431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7CD2-66C9-4EFD-A87B-7A387C4F7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5741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F8116-9B30-487C-A981-E146C57C4AFD}"/>
              </a:ext>
            </a:extLst>
          </p:cNvPr>
          <p:cNvSpPr/>
          <p:nvPr userDrawn="1"/>
        </p:nvSpPr>
        <p:spPr>
          <a:xfrm>
            <a:off x="1727200" y="2286000"/>
            <a:ext cx="10464800" cy="1301750"/>
          </a:xfrm>
          <a:prstGeom prst="rect">
            <a:avLst/>
          </a:prstGeom>
          <a:pattFill prst="wdUpDiag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2286000"/>
            <a:ext cx="1727200" cy="1297738"/>
          </a:xfrm>
          <a:solidFill>
            <a:srgbClr val="1C9C5B"/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097618" y="2523205"/>
            <a:ext cx="8868833" cy="49314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130829" y="2980897"/>
            <a:ext cx="8868833" cy="28620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2241550" y="4010765"/>
            <a:ext cx="8699500" cy="1746363"/>
          </a:xfrm>
        </p:spPr>
        <p:txBody>
          <a:bodyPr rIns="182880" bIns="18288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2241550" y="3717925"/>
            <a:ext cx="8699500" cy="276134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1C9C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86000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1226A5E-594F-433A-890A-789C652EB01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13DD99B-1252-443F-B579-BB35316A17F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0D4260C-7D0D-4321-BE86-17CD65C7CE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3E89-27AC-4469-B492-5B660472D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420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M-SPECIA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4253B3-1FD9-46C5-973C-A467B5FF4E1D}"/>
              </a:ext>
            </a:extLst>
          </p:cNvPr>
          <p:cNvSpPr/>
          <p:nvPr userDrawn="1"/>
        </p:nvSpPr>
        <p:spPr>
          <a:xfrm>
            <a:off x="0" y="2016126"/>
            <a:ext cx="12192000" cy="2754313"/>
          </a:xfrm>
          <a:prstGeom prst="rect">
            <a:avLst/>
          </a:prstGeom>
          <a:pattFill prst="wdUpDiag">
            <a:fgClr>
              <a:srgbClr val="FFFFFF"/>
            </a:fgClr>
            <a:bgClr>
              <a:schemeClr val="bg1">
                <a:lumMod val="25000"/>
                <a:lumOff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44B13-7947-4A52-857C-058D579BB288}"/>
              </a:ext>
            </a:extLst>
          </p:cNvPr>
          <p:cNvSpPr/>
          <p:nvPr userDrawn="1"/>
        </p:nvSpPr>
        <p:spPr>
          <a:xfrm>
            <a:off x="1259418" y="1617663"/>
            <a:ext cx="4210049" cy="3865562"/>
          </a:xfrm>
          <a:prstGeom prst="rect">
            <a:avLst/>
          </a:prstGeom>
          <a:solidFill>
            <a:srgbClr val="1C9C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114060" y="1819146"/>
            <a:ext cx="4200011" cy="3488078"/>
          </a:xfrm>
        </p:spPr>
        <p:txBody>
          <a:bodyPr anchor="ctr">
            <a:normAutofit/>
          </a:bodyPr>
          <a:lstStyle>
            <a:lvl1pPr marL="285750" indent="-285750">
              <a:buClr>
                <a:srgbClr val="1C9C5B"/>
              </a:buClr>
              <a:buFont typeface="Lucida Grande"/>
              <a:buChar char=" "/>
              <a:defRPr sz="1500" b="1" baseline="0">
                <a:solidFill>
                  <a:srgbClr val="FFFFFF"/>
                </a:solidFill>
              </a:defRPr>
            </a:lvl1pPr>
            <a:lvl2pPr marL="742950" indent="-285750">
              <a:buFont typeface="Lucida Grande"/>
              <a:buChar char="+"/>
              <a:defRPr sz="1500">
                <a:solidFill>
                  <a:srgbClr val="FFFFFF"/>
                </a:solidFill>
              </a:defRPr>
            </a:lvl2pPr>
            <a:lvl3pPr marL="1200150" indent="-285750">
              <a:buFont typeface="Lucida Grande"/>
              <a:buChar char="+"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8518" y="1617663"/>
            <a:ext cx="5490449" cy="3865562"/>
          </a:xfrm>
          <a:solidFill>
            <a:schemeClr val="bg1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03DFCC2-C459-4053-9616-4DF66E93DF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9B373DF-21C4-4146-84CD-BC9662CB42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D3AFBDE-FF6F-4EC5-987D-3A4CB9705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276F-91DD-42B8-8D7A-EAD243428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2976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6FD13-9970-4E96-84A2-482BD58F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C6B56-DE8B-445E-97BE-4B883BED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5A45F-1A5F-4E22-8AC4-A3F4C24A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5277-5915-4F8D-9D25-C407157FE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789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M-SPECIA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9F59B7-1382-4501-BF56-E199C34FE977}"/>
              </a:ext>
            </a:extLst>
          </p:cNvPr>
          <p:cNvSpPr/>
          <p:nvPr userDrawn="1"/>
        </p:nvSpPr>
        <p:spPr>
          <a:xfrm>
            <a:off x="0" y="2016126"/>
            <a:ext cx="12192000" cy="2754313"/>
          </a:xfrm>
          <a:prstGeom prst="rect">
            <a:avLst/>
          </a:prstGeom>
          <a:pattFill prst="wdUpDiag">
            <a:fgClr>
              <a:srgbClr val="FFFFFF"/>
            </a:fgClr>
            <a:bgClr>
              <a:schemeClr val="bg1">
                <a:lumMod val="25000"/>
                <a:lumOff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42871C1-E3DC-457B-BBCB-E10FF5507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1"/>
            <a:ext cx="12319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6223E6-C6A6-46F2-BA9F-CA51E4578BBE}"/>
              </a:ext>
            </a:extLst>
          </p:cNvPr>
          <p:cNvSpPr/>
          <p:nvPr userDrawn="1"/>
        </p:nvSpPr>
        <p:spPr>
          <a:xfrm>
            <a:off x="1259418" y="1617663"/>
            <a:ext cx="4210049" cy="3865562"/>
          </a:xfrm>
          <a:prstGeom prst="rect">
            <a:avLst/>
          </a:prstGeom>
          <a:solidFill>
            <a:srgbClr val="1C9C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114060" y="1819146"/>
            <a:ext cx="4200011" cy="3488078"/>
          </a:xfrm>
        </p:spPr>
        <p:txBody>
          <a:bodyPr anchor="ctr">
            <a:normAutofit/>
          </a:bodyPr>
          <a:lstStyle>
            <a:lvl1pPr marL="285750" indent="-285750">
              <a:buClr>
                <a:srgbClr val="1C9C5B"/>
              </a:buClr>
              <a:buFont typeface="Lucida Grande"/>
              <a:buChar char=" "/>
              <a:defRPr sz="1500" b="1" baseline="0">
                <a:solidFill>
                  <a:srgbClr val="FFFFFF"/>
                </a:solidFill>
              </a:defRPr>
            </a:lvl1pPr>
            <a:lvl2pPr marL="742950" indent="-285750">
              <a:buFont typeface="Lucida Grande"/>
              <a:buChar char="+"/>
              <a:defRPr sz="1500">
                <a:solidFill>
                  <a:srgbClr val="FFFFFF"/>
                </a:solidFill>
              </a:defRPr>
            </a:lvl2pPr>
            <a:lvl3pPr marL="1200150" indent="-285750">
              <a:buFont typeface="Lucida Grande"/>
              <a:buChar char="+"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8518" y="1617663"/>
            <a:ext cx="5490449" cy="3865562"/>
          </a:xfrm>
          <a:solidFill>
            <a:schemeClr val="bg1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2407442-2690-484C-80AE-359BD82FC9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7A09F9-5EC6-428E-9E83-283B16888C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0B5275D-CCF6-419C-AA8E-463D3B3CE6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0D47-893D-4085-B030-E1A6CD57E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344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M—PROJEC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C028F-295C-4D98-9352-4C41FD1B1A9D}"/>
              </a:ext>
            </a:extLst>
          </p:cNvPr>
          <p:cNvSpPr/>
          <p:nvPr userDrawn="1"/>
        </p:nvSpPr>
        <p:spPr>
          <a:xfrm>
            <a:off x="808567" y="1166813"/>
            <a:ext cx="3653367" cy="477361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4FB9C-AE3A-4721-830E-01263E764619}"/>
              </a:ext>
            </a:extLst>
          </p:cNvPr>
          <p:cNvSpPr/>
          <p:nvPr userDrawn="1"/>
        </p:nvSpPr>
        <p:spPr>
          <a:xfrm>
            <a:off x="1244600" y="1"/>
            <a:ext cx="10924117" cy="9191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807576E1-EB46-4CC4-9B64-7A92E94C3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7" y="1"/>
            <a:ext cx="12319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D8A3DE-338D-48F4-BF02-BFB78F6DFE79}"/>
              </a:ext>
            </a:extLst>
          </p:cNvPr>
          <p:cNvSpPr txBox="1"/>
          <p:nvPr userDrawn="1"/>
        </p:nvSpPr>
        <p:spPr>
          <a:xfrm rot="16200000">
            <a:off x="-2008981" y="3163094"/>
            <a:ext cx="4773612" cy="781051"/>
          </a:xfrm>
          <a:prstGeom prst="rect">
            <a:avLst/>
          </a:prstGeom>
          <a:pattFill prst="wdUpDiag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PROJECT PROFILE —WATER MANAGEMENT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87710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587710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461104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461104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0"/>
            <a:ext cx="8963079" cy="91923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80375" y="1289498"/>
            <a:ext cx="3349088" cy="33152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1C9C5B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80373" y="1696223"/>
            <a:ext cx="3349088" cy="4094328"/>
          </a:xfrm>
        </p:spPr>
        <p:txBody>
          <a:bodyPr/>
          <a:lstStyle>
            <a:lvl1pPr marL="0" indent="0">
              <a:buFont typeface="Lucida Grande"/>
              <a:buChar char=" "/>
              <a:defRPr sz="1200" b="1" i="0" cap="all" baseline="0">
                <a:solidFill>
                  <a:srgbClr val="1C9C5B"/>
                </a:solidFill>
              </a:defRPr>
            </a:lvl1pPr>
            <a:lvl2pPr marL="374904" indent="-283464">
              <a:defRPr/>
            </a:lvl2pPr>
            <a:lvl3pPr marL="466344">
              <a:defRPr/>
            </a:lvl3pPr>
            <a:lvl4pPr marL="685800" indent="-228600">
              <a:defRPr/>
            </a:lvl4pPr>
            <a:lvl5pPr marL="88696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A4E9143-8744-4FD3-9768-D89DCBF3379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F2D31A4-1BC2-4B15-80BF-EC4B2190871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8B9030-7455-4A98-8572-8C856C5A441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8FE3-65A6-4E50-840B-3406B7E7C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542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-SPECIA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EDA453-BFCB-4FEB-8E00-070CCEE6A2B3}"/>
              </a:ext>
            </a:extLst>
          </p:cNvPr>
          <p:cNvSpPr/>
          <p:nvPr userDrawn="1"/>
        </p:nvSpPr>
        <p:spPr>
          <a:xfrm>
            <a:off x="0" y="2016126"/>
            <a:ext cx="12192000" cy="2754313"/>
          </a:xfrm>
          <a:prstGeom prst="rect">
            <a:avLst/>
          </a:prstGeom>
          <a:pattFill prst="wdUpDiag">
            <a:fgClr>
              <a:srgbClr val="FFFFFF"/>
            </a:fgClr>
            <a:bgClr>
              <a:schemeClr val="bg1">
                <a:lumMod val="25000"/>
                <a:lumOff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1B50A-7964-40AF-B52B-897855968E4A}"/>
              </a:ext>
            </a:extLst>
          </p:cNvPr>
          <p:cNvSpPr/>
          <p:nvPr userDrawn="1"/>
        </p:nvSpPr>
        <p:spPr>
          <a:xfrm>
            <a:off x="1250952" y="1617663"/>
            <a:ext cx="4210049" cy="3865562"/>
          </a:xfrm>
          <a:prstGeom prst="rect">
            <a:avLst/>
          </a:prstGeom>
          <a:solidFill>
            <a:srgbClr val="1C9C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8F126BF5-5112-4B22-A5F6-1A50C01DB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33" y="0"/>
            <a:ext cx="122766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02918" y="1819146"/>
            <a:ext cx="4233431" cy="3488078"/>
          </a:xfrm>
        </p:spPr>
        <p:txBody>
          <a:bodyPr anchor="ctr">
            <a:normAutofit/>
          </a:bodyPr>
          <a:lstStyle>
            <a:lvl1pPr marL="285750" indent="-285750">
              <a:buFont typeface="Lucida Grande"/>
              <a:buChar char=" "/>
              <a:defRPr sz="1500" b="1" baseline="0">
                <a:solidFill>
                  <a:srgbClr val="FFFFFF"/>
                </a:solidFill>
              </a:defRPr>
            </a:lvl1pPr>
            <a:lvl2pPr marL="742950" indent="-285750">
              <a:buFont typeface="Lucida Grande"/>
              <a:buChar char="+"/>
              <a:defRPr sz="1500" b="0">
                <a:solidFill>
                  <a:srgbClr val="FFFFFF"/>
                </a:solidFill>
              </a:defRPr>
            </a:lvl2pPr>
            <a:lvl3pPr marL="1085850" indent="-171450" algn="l">
              <a:buFont typeface="Lucida Grande"/>
              <a:buChar char="+"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0070" y="1617663"/>
            <a:ext cx="5506381" cy="3865562"/>
          </a:xfrm>
          <a:solidFill>
            <a:schemeClr val="bg1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F7F70F9-C056-4EC7-8D71-F401A4CE13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5A07E08-1653-4EB7-BE1C-22E5BE79A1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B34460E-DC89-4E7A-8090-5CF54B05D0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B14A-31F0-42B7-B29B-22731BEC8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5677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-PROJEC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44FFE7-A9F3-4EC2-91FB-8A1860A590EB}"/>
              </a:ext>
            </a:extLst>
          </p:cNvPr>
          <p:cNvSpPr/>
          <p:nvPr userDrawn="1"/>
        </p:nvSpPr>
        <p:spPr>
          <a:xfrm>
            <a:off x="1244600" y="1"/>
            <a:ext cx="10924117" cy="9191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BA4FB21A-946B-490E-8B23-9704D9120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7" y="1"/>
            <a:ext cx="12319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5B373E-A0A2-430C-8232-414DB317872C}"/>
              </a:ext>
            </a:extLst>
          </p:cNvPr>
          <p:cNvSpPr/>
          <p:nvPr userDrawn="1"/>
        </p:nvSpPr>
        <p:spPr>
          <a:xfrm>
            <a:off x="808567" y="1166813"/>
            <a:ext cx="3653367" cy="477361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FD31E-B101-4CD5-9860-607F08ED523A}"/>
              </a:ext>
            </a:extLst>
          </p:cNvPr>
          <p:cNvSpPr txBox="1"/>
          <p:nvPr userDrawn="1"/>
        </p:nvSpPr>
        <p:spPr>
          <a:xfrm rot="16200000">
            <a:off x="-2008981" y="3163094"/>
            <a:ext cx="4773612" cy="781051"/>
          </a:xfrm>
          <a:prstGeom prst="rect">
            <a:avLst/>
          </a:prstGeom>
          <a:pattFill prst="wdUpDiag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PROJECT PROFILE —CONSTRUCTION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1081" y="116633"/>
            <a:ext cx="8963079" cy="71159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87710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587710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461104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461104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80375" y="1289498"/>
            <a:ext cx="3349088" cy="33152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1C9C5B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80373" y="1696223"/>
            <a:ext cx="3349088" cy="4094328"/>
          </a:xfrm>
        </p:spPr>
        <p:txBody>
          <a:bodyPr/>
          <a:lstStyle>
            <a:lvl1pPr marL="0" indent="0">
              <a:buFont typeface="Lucida Grande"/>
              <a:buChar char=" "/>
              <a:defRPr sz="1200" b="1" i="0" cap="all" baseline="0">
                <a:solidFill>
                  <a:srgbClr val="1C9C5B"/>
                </a:solidFill>
              </a:defRPr>
            </a:lvl1pPr>
            <a:lvl2pPr marL="374904" indent="-283464">
              <a:defRPr/>
            </a:lvl2pPr>
            <a:lvl3pPr marL="466344">
              <a:defRPr/>
            </a:lvl3pPr>
            <a:lvl4pPr marL="685800" indent="-228600">
              <a:defRPr/>
            </a:lvl4pPr>
            <a:lvl5pPr marL="88696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E6E43F5C-0DDC-465A-B263-58D05F42092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DC7B537-5DD5-498E-B323-61D34865EAC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9D6FEA9-95E7-4976-BD62-5FE08272EA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5315-30C5-4930-894B-F3786C860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566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LL-PROJEC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62D484-B711-4F6F-94F5-6BCE68591D0D}"/>
              </a:ext>
            </a:extLst>
          </p:cNvPr>
          <p:cNvSpPr/>
          <p:nvPr userDrawn="1"/>
        </p:nvSpPr>
        <p:spPr>
          <a:xfrm>
            <a:off x="1244600" y="1"/>
            <a:ext cx="10924117" cy="9191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EEF5BF87-9883-4F18-BAFF-C6A0E1AF9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7" y="1"/>
            <a:ext cx="12319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E929F3-4553-4589-9FC4-F74712D4E892}"/>
              </a:ext>
            </a:extLst>
          </p:cNvPr>
          <p:cNvSpPr/>
          <p:nvPr userDrawn="1"/>
        </p:nvSpPr>
        <p:spPr>
          <a:xfrm>
            <a:off x="808567" y="1166813"/>
            <a:ext cx="3653367" cy="477361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4F8FD-900A-4804-9817-86F591756376}"/>
              </a:ext>
            </a:extLst>
          </p:cNvPr>
          <p:cNvSpPr txBox="1"/>
          <p:nvPr userDrawn="1"/>
        </p:nvSpPr>
        <p:spPr>
          <a:xfrm rot="16200000">
            <a:off x="-2008981" y="3163094"/>
            <a:ext cx="4773612" cy="781051"/>
          </a:xfrm>
          <a:prstGeom prst="rect">
            <a:avLst/>
          </a:prstGeom>
          <a:pattFill prst="wdUpDiag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PROJECT PROFILE —DRILLING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1081" y="116633"/>
            <a:ext cx="8963079" cy="71159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87710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587710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461104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461104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80375" y="1289498"/>
            <a:ext cx="3349088" cy="33152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1C9C5B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80373" y="1696223"/>
            <a:ext cx="3349088" cy="4094328"/>
          </a:xfrm>
        </p:spPr>
        <p:txBody>
          <a:bodyPr/>
          <a:lstStyle>
            <a:lvl1pPr marL="0" indent="0">
              <a:buFont typeface="Lucida Grande"/>
              <a:buChar char=" "/>
              <a:defRPr sz="1200" b="1" i="0" cap="all" baseline="0">
                <a:solidFill>
                  <a:srgbClr val="1C9C5B"/>
                </a:solidFill>
              </a:defRPr>
            </a:lvl1pPr>
            <a:lvl2pPr marL="374904" indent="-283464">
              <a:defRPr/>
            </a:lvl2pPr>
            <a:lvl3pPr marL="466344">
              <a:defRPr/>
            </a:lvl3pPr>
            <a:lvl4pPr marL="685800" indent="-228600">
              <a:defRPr/>
            </a:lvl4pPr>
            <a:lvl5pPr marL="88696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1D7E687-5A40-4BC2-8DF2-01FFB98AB14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34C3AF0-FE50-47BE-A1AA-A8039D8FC2F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26ECD1C-58C3-4B5B-98CC-5A7D4229B2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7CDD-AB18-4193-9E1F-E13A6A581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9835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/ Project 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2735BF-627B-40B8-8D3A-6A44ECE7DB10}"/>
              </a:ext>
            </a:extLst>
          </p:cNvPr>
          <p:cNvSpPr/>
          <p:nvPr userDrawn="1"/>
        </p:nvSpPr>
        <p:spPr>
          <a:xfrm>
            <a:off x="1244600" y="1"/>
            <a:ext cx="10924117" cy="9191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D83CB-95F8-41A6-9ADE-3165A55B8201}"/>
              </a:ext>
            </a:extLst>
          </p:cNvPr>
          <p:cNvSpPr/>
          <p:nvPr userDrawn="1"/>
        </p:nvSpPr>
        <p:spPr>
          <a:xfrm>
            <a:off x="808567" y="1166813"/>
            <a:ext cx="3653367" cy="477361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9F2D8-62CA-49AE-B33A-B5B1519475D6}"/>
              </a:ext>
            </a:extLst>
          </p:cNvPr>
          <p:cNvSpPr txBox="1"/>
          <p:nvPr userDrawn="1"/>
        </p:nvSpPr>
        <p:spPr>
          <a:xfrm rot="16200000">
            <a:off x="-2008981" y="3163094"/>
            <a:ext cx="4773612" cy="781051"/>
          </a:xfrm>
          <a:prstGeom prst="rect">
            <a:avLst/>
          </a:prstGeom>
          <a:pattFill prst="wdUpDiag">
            <a:fgClr>
              <a:schemeClr val="tx1">
                <a:lumMod val="95000"/>
                <a:lumOff val="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71081" y="116633"/>
            <a:ext cx="8963079" cy="71159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587710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461104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461104" y="3597594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80375" y="1289498"/>
            <a:ext cx="3349088" cy="33152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1C9C5B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980373" y="1696223"/>
            <a:ext cx="3349088" cy="4094328"/>
          </a:xfrm>
        </p:spPr>
        <p:txBody>
          <a:bodyPr/>
          <a:lstStyle>
            <a:lvl1pPr marL="0" indent="0">
              <a:buFont typeface="Lucida Grande"/>
              <a:buChar char=" "/>
              <a:defRPr sz="1200" b="1" i="0" cap="all" baseline="0">
                <a:solidFill>
                  <a:srgbClr val="1C9C5B"/>
                </a:solidFill>
              </a:defRPr>
            </a:lvl1pPr>
            <a:lvl2pPr marL="374904" indent="-283464">
              <a:defRPr/>
            </a:lvl2pPr>
            <a:lvl3pPr marL="466344">
              <a:defRPr/>
            </a:lvl3pPr>
            <a:lvl4pPr marL="685800" indent="-228600">
              <a:defRPr/>
            </a:lvl4pPr>
            <a:lvl5pPr marL="88696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587710" y="1166065"/>
            <a:ext cx="3739809" cy="2326649"/>
          </a:xfr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6E6AA8E-B95E-4489-86B1-598CFA5020D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697372F-D7ED-4474-9659-31C82650F6B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D9DE887-400B-4511-9970-227AB7AA79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4330-12BF-4338-8949-2990EA0C2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413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9C8A18-2FC3-46A9-8A8A-A80E9C018165}"/>
              </a:ext>
            </a:extLst>
          </p:cNvPr>
          <p:cNvSpPr/>
          <p:nvPr userDrawn="1"/>
        </p:nvSpPr>
        <p:spPr>
          <a:xfrm>
            <a:off x="1" y="2297114"/>
            <a:ext cx="12189884" cy="1303337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AC094-9114-4DE3-8B5D-23104B302138}"/>
              </a:ext>
            </a:extLst>
          </p:cNvPr>
          <p:cNvSpPr/>
          <p:nvPr userDrawn="1"/>
        </p:nvSpPr>
        <p:spPr>
          <a:xfrm>
            <a:off x="-21166" y="2297114"/>
            <a:ext cx="2393951" cy="1303337"/>
          </a:xfrm>
          <a:prstGeom prst="rect">
            <a:avLst/>
          </a:prstGeom>
          <a:solidFill>
            <a:srgbClr val="1C9C5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62626"/>
              </a:solidFill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FCFB34F0-3775-47F9-9317-6C8A8DEB1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2660651"/>
            <a:ext cx="169333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84053" y="2588858"/>
            <a:ext cx="8833807" cy="711590"/>
          </a:xfrm>
        </p:spPr>
        <p:txBody>
          <a:bodyPr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21167" y="1"/>
            <a:ext cx="5835651" cy="2297113"/>
          </a:xfrm>
          <a:pattFill prst="wdUpDiag">
            <a:fgClr>
              <a:srgbClr val="E9E9E9"/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814485" y="1"/>
            <a:ext cx="6377516" cy="2297113"/>
          </a:xfrm>
          <a:pattFill prst="wdUpDiag">
            <a:fgClr>
              <a:srgbClr val="E9E9E9"/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-21167" y="3599739"/>
            <a:ext cx="4015752" cy="2297113"/>
          </a:xfrm>
          <a:pattFill prst="wdUpDiag">
            <a:fgClr>
              <a:srgbClr val="E9E9E9"/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88337" y="3599739"/>
            <a:ext cx="4009504" cy="2297113"/>
          </a:xfrm>
          <a:pattFill prst="wdUpDiag">
            <a:fgClr>
              <a:srgbClr val="E9E9E9"/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007656" y="3599739"/>
            <a:ext cx="4184345" cy="2297113"/>
          </a:xfrm>
          <a:pattFill prst="wdUpDiag">
            <a:fgClr>
              <a:srgbClr val="E9E9E9"/>
            </a:fgClr>
            <a:bgClr>
              <a:schemeClr val="bg2">
                <a:lumMod val="40000"/>
                <a:lumOff val="60000"/>
              </a:schemeClr>
            </a:bgClr>
          </a:patt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39BF3F6-1B51-46EB-9395-C3C761A2EFB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63FE594-1C14-4712-A4A0-547C1A712B8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61C84C2-CBA8-4D77-A2F2-97767D68F4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184C-5AFC-45CB-8829-F307C4DA0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367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A0B95-778B-4438-BB41-28355DED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7B111-A9B1-4F08-9F75-F2F0B4DD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7870-96F3-4964-BA01-C3A9DC77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BAEF-8E79-4364-88E2-0303B099E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3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867F-C76A-49AF-912B-2DC28FFA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DBCE-F19B-4EDA-ADFA-988849D8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DBF76-A1D3-4A9A-981B-5715D6E9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46C2-841A-4A31-BAC4-6113EE745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96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B09CD-D7E2-4811-9902-0EF2B840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EC1E2-7180-4704-B79C-2E822B64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A3D8D-4A4B-4477-9787-AA1952E4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3687-8798-488A-B9D0-F400A2D3E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8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E8184-E2F0-4DC5-B710-4F797727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77727-3DCF-4F90-BCDC-51812952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36550-0904-4E49-8210-AD136654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A6C8-99FE-47F6-AB16-18DD259D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3A1B473-E44C-4565-8B8F-B17E03CC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E5EA1-DA2D-4B86-8DA2-F281F4BF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1F9096E-86A9-4ECD-B2F0-13736ECF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F70C-971D-457E-A0B7-E888F09AD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7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1D071-9ECE-484E-9302-501A764C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C0E84-989E-46D2-84C6-89FE1868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1A768-04E8-4C03-80AC-4A622836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D3DE-7436-4DFE-AB13-73C6745EA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10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C7638-BC63-4EA8-B359-A6FF34F1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6AF1C-8ADB-4726-B43E-A15096A3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435C3-FEC6-4F16-8345-E6CDB1D1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204E-224C-48E5-8D12-E62D19D42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9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B8B366E-8493-4854-9E2E-CB6377D1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554BACB9-CE74-4E59-9A88-07341F1D7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AB038D3-53E7-45C2-A26B-DA3276E3D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C64E7A-23C4-4B7C-BEDD-A4F6434E3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AC558A2-CAA0-46B8-8DC9-1DCE8F043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6C0D5DB2-4E9C-4AC2-AD8D-26744C334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42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9622661-5F4A-4564-B9F6-8789271E7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8"/>
          <a:stretch/>
        </p:blipFill>
        <p:spPr bwMode="auto">
          <a:xfrm>
            <a:off x="1867693" y="1619379"/>
            <a:ext cx="8456613" cy="41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4077046" y="1072342"/>
            <a:ext cx="36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 of Jarring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65BE1-6B42-45DE-8476-9AAC1386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236914" y="1081251"/>
            <a:ext cx="60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Stuck Drilling Assembly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610" y="1654233"/>
            <a:ext cx="3491345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Ward County, TX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MD 13,449'/TVD 11,348'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Work String: 3½" - 13.3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/ft DP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Casing: 7" - 29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/ft set at 10,728'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BHA: 4½” Bit, Directional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Ass'y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, DC, DP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Pipe stuck on reaching TD at 13,449 ft  MD. Wire Line FP @ 12,2,00' MD.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Full circulation continued but pipe was immovable.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For next 9 days,  operator reduced mud weight, spotted fluids, and ran several sets of jars.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Vibration Technology  moved the work  string after 42 minutes and laid down three joints  in next 90 minutes.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At that point the pipe was pulling free with the rig</a:t>
            </a: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Ward County Texas Wellbore">
            <a:extLst>
              <a:ext uri="{FF2B5EF4-FFF2-40B4-BE49-F238E27FC236}">
                <a16:creationId xmlns:a16="http://schemas.microsoft.com/office/drawing/2014/main" id="{F0893AA4-23C8-41D3-AD4B-02D87AE2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60" y="1858991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8D512-2D17-4BF4-B9EA-FBF7BDA3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165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236914" y="1081251"/>
            <a:ext cx="60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Key Seat Stuck Drill Pipe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610" y="1081251"/>
            <a:ext cx="3549535" cy="532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String Weight: 177,000#... Indicated: 210,000#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Jarred for 2½ days ... Moved pipe 1 ft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BHA stuck at 9,504 ft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Vibrated while varying string tension between 180K - 235K lb. Moved stuck point 330 ft in 1 hour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Tension at 260,000+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while vibrating did not cause further progress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Lowered tension  to apply 27,000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at stuck point,  resumed vibration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Drill pipe moved down 6 ft at surface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 ½  hours of resonant vibration with 150K- 325K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tensile pulls brought the 1</a:t>
            </a:r>
            <a:r>
              <a:rPr kumimoji="0" lang="en-US" alt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joint of drill pipe above the rotary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Rig then pulled 16 joints of drill pipe with intermittent vibration to overcome severe sticking/friction every 30’</a:t>
            </a: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5" descr="Keyseat Image">
            <a:extLst>
              <a:ext uri="{FF2B5EF4-FFF2-40B4-BE49-F238E27FC236}">
                <a16:creationId xmlns:a16="http://schemas.microsoft.com/office/drawing/2014/main" id="{4B2F370E-BE21-4E45-8D03-9745447E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2" y="1858991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3A6E6-8656-412C-828E-D2857381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411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100647" y="957129"/>
            <a:ext cx="615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Formation Stuck Liner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736" y="1081250"/>
            <a:ext cx="3599410" cy="57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2500" lnSpcReduction="2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Hook Load: 194,000 </a:t>
            </a:r>
            <a:r>
              <a:rPr kumimoji="0" lang="en-US" alt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endParaRPr kumimoji="0" lang="en-US" altLang="en-US" sz="4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Well Depth: 8,878 ft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Stuck at 8,878 ft through a  </a:t>
            </a:r>
            <a:b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2⁰ dogleg at casing shoe, </a:t>
            </a:r>
            <a:b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5½⁰at stuck point and 1⁰at TD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Rig spotted 10 </a:t>
            </a:r>
            <a:r>
              <a:rPr kumimoji="0" lang="en-US" alt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bbl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of diesel and worked the drill pipe from 250K to 400K </a:t>
            </a:r>
            <a:r>
              <a:rPr kumimoji="0" lang="en-US" alt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for 48 hours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Vibrated at Resonance for 26 minutes with string tension  of 250K -400K </a:t>
            </a:r>
            <a:r>
              <a:rPr kumimoji="0" lang="en-US" alt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.... Gained 2” in. stretch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Increased pull to 420,000+ </a:t>
            </a:r>
            <a:r>
              <a:rPr kumimoji="0" lang="en-US" alt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lbs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while vibrating for 1 minute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Drill pipe moved up and down </a:t>
            </a:r>
            <a:b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with 15,000 </a:t>
            </a:r>
            <a:r>
              <a:rPr kumimoji="0" lang="en-US" altLang="en-US" sz="4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drag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Set the liner to depth</a:t>
            </a: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0E437-2234-4D5D-9CCC-37F295FB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1921923"/>
            <a:ext cx="41910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524AC-974B-4DEF-9D8D-8EF3B36C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34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180556" y="1627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100647" y="957129"/>
            <a:ext cx="615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Differentially Stuck Liner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736" y="1081250"/>
            <a:ext cx="3599410" cy="57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10000"/>
                    <a:lumOff val="90000"/>
                  </a:srgb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9-7/8” 62.8 #/ft casing with </a:t>
            </a:r>
            <a:b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128 centralizers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String weight: 405,000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12.5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ppg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water based mud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Well Depth: 7,138 ft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DifferentiallyStuck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@ 3,264 ft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Stuck 51 hours, spotted Black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Magic</a:t>
            </a:r>
            <a:r>
              <a:rPr kumimoji="0" lang="en-US" altLang="en-US" sz="17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TM</a:t>
            </a:r>
            <a:endParaRPr kumimoji="0" lang="en-US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Wellbore geometry:  S-shaped well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Vibrated for 54 minutes </a:t>
            </a:r>
            <a:b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with 250K -400K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string tension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Gained 2-in stretch or 450 ft downward movement at the stuck point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Increased pull to 420,000+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while vibrating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Drill pipe moved up and down with 15,000 </a:t>
            </a:r>
            <a:r>
              <a:rPr kumimoji="0" lang="en-US" alt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lb</a:t>
            </a: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drag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10000"/>
                    <a:lumOff val="90000"/>
                  </a:srgb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Set the liner to depth</a:t>
            </a: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2F4C35D-07C7-4F29-BDDD-54A30EB5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9" y="1920240"/>
            <a:ext cx="4772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C5479-F7FE-4C7F-92D7-1FDD776C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6914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180556" y="1627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2067697" y="833009"/>
            <a:ext cx="836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Deepest Extraction Laredo Petroleum 2-4-17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352" y="1081250"/>
            <a:ext cx="2037967" cy="57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0" dirty="0">
                <a:solidFill>
                  <a:srgbClr val="C00000"/>
                </a:solidFill>
              </a:rPr>
              <a:t>BIT STUCK</a:t>
            </a:r>
          </a:p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0" dirty="0">
                <a:solidFill>
                  <a:srgbClr val="C00000"/>
                </a:solidFill>
              </a:rPr>
              <a:t>20,285’</a:t>
            </a:r>
          </a:p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0" dirty="0">
              <a:solidFill>
                <a:srgbClr val="C00000"/>
              </a:solidFill>
            </a:endParaRPr>
          </a:p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0" dirty="0">
                <a:solidFill>
                  <a:srgbClr val="C00000"/>
                </a:solidFill>
              </a:rPr>
              <a:t>2 MILES </a:t>
            </a:r>
          </a:p>
          <a:p>
            <a:pPr marL="0" lv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0" dirty="0">
                <a:solidFill>
                  <a:srgbClr val="C00000"/>
                </a:solidFill>
              </a:rPr>
              <a:t>LATERAL LENGTH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7C5479-F7FE-4C7F-92D7-1FDD776C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8B5845E-E4B7-42F1-9AF0-D9AB0D21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9538"/>
            <a:ext cx="5638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860262-A353-4C56-8AC0-9179113746CC}"/>
              </a:ext>
            </a:extLst>
          </p:cNvPr>
          <p:cNvCxnSpPr/>
          <p:nvPr/>
        </p:nvCxnSpPr>
        <p:spPr>
          <a:xfrm flipH="1">
            <a:off x="8585623" y="4674656"/>
            <a:ext cx="853343" cy="952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0C2C6FA-AF20-402C-9A64-15029A785C5A}"/>
              </a:ext>
            </a:extLst>
          </p:cNvPr>
          <p:cNvSpPr/>
          <p:nvPr/>
        </p:nvSpPr>
        <p:spPr>
          <a:xfrm>
            <a:off x="7774010" y="5454530"/>
            <a:ext cx="853343" cy="781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3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350029" y="957129"/>
            <a:ext cx="622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Vibration Technology Reduces Risk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736" y="1081250"/>
            <a:ext cx="3599410" cy="57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No downhole intervention required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Procedural risks significantly reduced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Job completed in less time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5" descr="Pipe Recovery Approach">
            <a:extLst>
              <a:ext uri="{FF2B5EF4-FFF2-40B4-BE49-F238E27FC236}">
                <a16:creationId xmlns:a16="http://schemas.microsoft.com/office/drawing/2014/main" id="{04C05E8D-B5F2-4054-A3EC-A38B6DB9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0" y="1758142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39BAC-75CD-4D8D-97D0-F6350D04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065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4077046" y="1072342"/>
            <a:ext cx="36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 of Jarring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6C1C606-CA15-4565-9534-650930001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" y="1928553"/>
            <a:ext cx="5505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7124008" y="2202873"/>
            <a:ext cx="3343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</a:rPr>
              <a:t>A jar’s large instantaneous 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impact energy dissipates quickly as the impulse decays while traveling down the drill pipe. 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C3D4-988F-448F-A5E2-9DAC7751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1673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4077046" y="1072342"/>
            <a:ext cx="36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Limitations of Jarring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7124008" y="2202873"/>
            <a:ext cx="334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90 jar trips in 3 hours deliver only 23.2 million ft-lb to stuck point.</a:t>
            </a:r>
          </a:p>
        </p:txBody>
      </p:sp>
      <p:pic>
        <p:nvPicPr>
          <p:cNvPr id="7" name="Picture 4" descr="Jar_Energy">
            <a:extLst>
              <a:ext uri="{FF2B5EF4-FFF2-40B4-BE49-F238E27FC236}">
                <a16:creationId xmlns:a16="http://schemas.microsoft.com/office/drawing/2014/main" id="{EEE044E1-57B5-4FB0-8336-A734B368C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" y="1735916"/>
            <a:ext cx="59817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E1766-C323-4A75-A77F-392C89C0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5183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4031673" y="179389"/>
            <a:ext cx="651717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4114799" y="1081251"/>
            <a:ext cx="674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Energy Delivered by Vibration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7124008" y="2202873"/>
            <a:ext cx="3343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This is the wave shape that gets transmitted downhole to the Stuck Point.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Deformation propagates.  Particle motion consists of alternating compression and dilation. Particle motion is parallel to the direction of propagation (longitudinal).  Material returns to its original shape after wave passes.</a:t>
            </a:r>
          </a:p>
        </p:txBody>
      </p:sp>
      <p:pic>
        <p:nvPicPr>
          <p:cNvPr id="7" name="Picture 2" descr="Pwave">
            <a:extLst>
              <a:ext uri="{FF2B5EF4-FFF2-40B4-BE49-F238E27FC236}">
                <a16:creationId xmlns:a16="http://schemas.microsoft.com/office/drawing/2014/main" id="{81D5DBF1-0EF6-4329-BA47-7E8BFADEC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748">
            <a:off x="494157" y="2568171"/>
            <a:ext cx="5410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vibrtn_systm7">
            <a:extLst>
              <a:ext uri="{FF2B5EF4-FFF2-40B4-BE49-F238E27FC236}">
                <a16:creationId xmlns:a16="http://schemas.microsoft.com/office/drawing/2014/main" id="{86FEA2BD-3879-4654-9091-8103FA70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43"/>
          <a:stretch/>
        </p:blipFill>
        <p:spPr bwMode="auto">
          <a:xfrm>
            <a:off x="2736624" y="177686"/>
            <a:ext cx="1198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67B524ED-623B-4661-9CDC-578ECF8A3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0" y="5766089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F31E0-3E59-43AD-8A73-D6B0B3BFF473}"/>
              </a:ext>
            </a:extLst>
          </p:cNvPr>
          <p:cNvSpPr txBox="1"/>
          <p:nvPr/>
        </p:nvSpPr>
        <p:spPr>
          <a:xfrm>
            <a:off x="349135" y="6035040"/>
            <a:ext cx="22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Stuck Point  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E5899-8F78-4BE0-916F-D63994C8AD3F}"/>
              </a:ext>
            </a:extLst>
          </p:cNvPr>
          <p:cNvSpPr txBox="1"/>
          <p:nvPr/>
        </p:nvSpPr>
        <p:spPr>
          <a:xfrm>
            <a:off x="1330521" y="1081251"/>
            <a:ext cx="122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94450-9354-448D-A97F-CFDBE4772DFC}"/>
              </a:ext>
            </a:extLst>
          </p:cNvPr>
          <p:cNvSpPr txBox="1"/>
          <p:nvPr/>
        </p:nvSpPr>
        <p:spPr>
          <a:xfrm>
            <a:off x="1150909" y="3674225"/>
            <a:ext cx="158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 Bore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4E2BD-ED6A-4078-9181-64A343743A7B}"/>
              </a:ext>
            </a:extLst>
          </p:cNvPr>
          <p:cNvSpPr txBox="1"/>
          <p:nvPr/>
        </p:nvSpPr>
        <p:spPr>
          <a:xfrm>
            <a:off x="3541222" y="3532909"/>
            <a:ext cx="351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 Longitudinal Standing Wave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B6CA2A-D4EF-40B1-871F-48D7DEA4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640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2851266" y="1081251"/>
            <a:ext cx="64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Energy Delivered by Vibration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7124008" y="2202873"/>
            <a:ext cx="334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Resonant vibration delivers energy continuously to the stuck point.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 Operating at 20 Hz for 3 hours, Vibration Technology delivers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1.1 billion ft-</a:t>
            </a:r>
            <a:r>
              <a:rPr lang="en-US" altLang="en-US" sz="1800" dirty="0" err="1">
                <a:solidFill>
                  <a:schemeClr val="tx1"/>
                </a:solidFill>
              </a:rPr>
              <a:t>lbs</a:t>
            </a:r>
            <a:r>
              <a:rPr lang="en-US" altLang="en-US" sz="1800" dirty="0">
                <a:solidFill>
                  <a:schemeClr val="tx1"/>
                </a:solidFill>
              </a:rPr>
              <a:t> of energy to free the pipe.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7DB73B-D039-43DF-A0DC-DE6C506C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" y="1975658"/>
            <a:ext cx="59388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D0074-69BE-4848-989B-DEB1BD6C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0777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2718262" y="1081251"/>
            <a:ext cx="654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Drilling Applications for Vibration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6658495" y="1858991"/>
            <a:ext cx="3809081" cy="237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Unknown Stuck-Point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Sticking above the jar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Over-Pressured Formations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High-Dip Sloughing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Geometry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seating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Cuttings build-up</a:t>
            </a:r>
            <a:endParaRPr lang="en-US" altLang="en-US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65941-E4A1-41D2-AF2F-2F0DBF71C224}"/>
              </a:ext>
            </a:extLst>
          </p:cNvPr>
          <p:cNvSpPr txBox="1"/>
          <p:nvPr/>
        </p:nvSpPr>
        <p:spPr>
          <a:xfrm>
            <a:off x="1724423" y="1858992"/>
            <a:ext cx="4210863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 sticking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hole cleaning,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Unconsolidated formations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Fractured formation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Faulted formations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Junk or cement debris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Extended-length sticking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Chemically active formations,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Under-gauge holes, 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formations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 cement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8D75D-A3F3-4D6A-88F2-6A9DD508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3792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236914" y="1081251"/>
            <a:ext cx="60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Drilling Out Frac Plugs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6176356" y="1787237"/>
            <a:ext cx="3233651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Carter County, OK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MD 9,645'/TVD 8,125‘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KOP 7,530’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Work String: 2-7/8" – 10 </a:t>
            </a:r>
            <a:r>
              <a:rPr kumimoji="0" lang="en-US" alt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/ft LTC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Fish: 4-5/8" bit on 2-7/8" tubing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After drilling one plug, lost circulation,</a:t>
            </a:r>
            <a:b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and pipe was stuck.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Pipe was stuck in 103⁰ lateral section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at 9,645' MD.  Free Point = 9,350'.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Worked pipe to 75,000# with no results.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After 30 minutes of pipe vibration </a:t>
            </a:r>
            <a:b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the work string began moving upward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Vibration continued and 268 ft of pipe was recovered in the next 8 hours.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Bit reached a severe dog leg </a:t>
            </a:r>
            <a:b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No further progress was made.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Free Point run showed one joint of tubing remained stuck.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10000"/>
                    <a:lumOff val="9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Fish was recovered by </a:t>
            </a:r>
            <a:r>
              <a:rPr kumimoji="0" lang="en-US" alt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>
                    <a:lumMod val="10000"/>
                    <a:lumOff val="9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washover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10000"/>
                    <a:lumOff val="9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tool.</a:t>
            </a:r>
            <a:endParaRPr lang="en-US" altLang="en-US" sz="1050" b="1" dirty="0">
              <a:solidFill>
                <a:schemeClr val="tx1"/>
              </a:solidFill>
            </a:endParaRPr>
          </a:p>
        </p:txBody>
      </p:sp>
      <p:pic>
        <p:nvPicPr>
          <p:cNvPr id="7" name="Picture 7" descr="Carter County OK Wellbore">
            <a:extLst>
              <a:ext uri="{FF2B5EF4-FFF2-40B4-BE49-F238E27FC236}">
                <a16:creationId xmlns:a16="http://schemas.microsoft.com/office/drawing/2014/main" id="{A898BAAB-3FC6-4C0F-AABA-488F5214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1" y="1986973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F929B-157A-4469-9500-BC4630B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779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236914" y="1081251"/>
            <a:ext cx="60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Expensive Drilling Assembly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0B530-8073-47BD-B7A2-FFD7BEA4676D}"/>
              </a:ext>
            </a:extLst>
          </p:cNvPr>
          <p:cNvSpPr txBox="1"/>
          <p:nvPr/>
        </p:nvSpPr>
        <p:spPr>
          <a:xfrm>
            <a:off x="6176356" y="1787237"/>
            <a:ext cx="3233651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MD 13,449'/TVD 11,348'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KOP 10,850’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Work String: 3-1/2“ DP &amp; HWDP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Fish: 3-1/2“ DP &amp; HWDP, NMDC, 4-3/4” motor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Pipe stuck at 12,200’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Rig jarred on pipe for 3 days.</a:t>
            </a:r>
            <a:b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Stuck for 9 days before calling </a:t>
            </a:r>
            <a:b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Vibration Technology.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Small kick during underbalanced drilling contributed to the sticking.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Rig had spotted oil in the horizontal section and brine in the vertical.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Vibration at 13 Hz with 1” stroke showed work string upward movement in 42 minutes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First joint of pipe was recovered after 74 minutes of resonant vibration.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        Vibration continued for 12 minutes, recovering two more joints and 20 ft of subs. 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Rig pulled remainder of pipe.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Total vibration time was 86 minutes.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Key: establishing required pull at surface to place a neutral load condition at stuck point</a:t>
            </a:r>
            <a:endParaRPr lang="en-US" altLang="en-US" sz="1050" dirty="0">
              <a:solidFill>
                <a:schemeClr val="tx1"/>
              </a:solidFill>
            </a:endParaRPr>
          </a:p>
        </p:txBody>
      </p:sp>
      <p:pic>
        <p:nvPicPr>
          <p:cNvPr id="8" name="Picture 4" descr="# 567286 Fortson Oil Well Bore Geometry">
            <a:extLst>
              <a:ext uri="{FF2B5EF4-FFF2-40B4-BE49-F238E27FC236}">
                <a16:creationId xmlns:a16="http://schemas.microsoft.com/office/drawing/2014/main" id="{DBADF788-B2D6-4496-9560-5FC7384D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9" y="1890549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73B55-ABB9-4292-A450-1FA299E7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2974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6">
            <a:extLst>
              <a:ext uri="{FF2B5EF4-FFF2-40B4-BE49-F238E27FC236}">
                <a16:creationId xmlns:a16="http://schemas.microsoft.com/office/drawing/2014/main" id="{8879B56B-9D9C-4DAD-A2F2-95EE87BEAAE5}"/>
              </a:ext>
            </a:extLst>
          </p:cNvPr>
          <p:cNvSpPr txBox="1">
            <a:spLocks/>
          </p:cNvSpPr>
          <p:nvPr/>
        </p:nvSpPr>
        <p:spPr bwMode="auto">
          <a:xfrm>
            <a:off x="3236914" y="179389"/>
            <a:ext cx="5830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600">
                <a:solidFill>
                  <a:srgbClr val="3C3C3C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C2D1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TECHNOLOGY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lang="en-US" altLang="en-US" sz="3200" dirty="0">
              <a:solidFill>
                <a:srgbClr val="C9C2D1">
                  <a:lumMod val="20000"/>
                  <a:lumOff val="80000"/>
                </a:srgbClr>
              </a:solidFill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9C2D1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7108" name="Picture 8">
            <a:extLst>
              <a:ext uri="{FF2B5EF4-FFF2-40B4-BE49-F238E27FC236}">
                <a16:creationId xmlns:a16="http://schemas.microsoft.com/office/drawing/2014/main" id="{8E14E9B8-B0E5-46DF-A302-0C69A7A3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" y="0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758E3-C04C-4A30-A6FB-4CCD178AA7C2}"/>
              </a:ext>
            </a:extLst>
          </p:cNvPr>
          <p:cNvSpPr txBox="1"/>
          <p:nvPr/>
        </p:nvSpPr>
        <p:spPr>
          <a:xfrm>
            <a:off x="3236914" y="1081251"/>
            <a:ext cx="60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Case History: Drilling Out Frac Plugs</a:t>
            </a:r>
          </a:p>
        </p:txBody>
      </p:sp>
      <p:pic>
        <p:nvPicPr>
          <p:cNvPr id="9" name="Picture 4" descr="Montague County Texas Wellbore">
            <a:extLst>
              <a:ext uri="{FF2B5EF4-FFF2-40B4-BE49-F238E27FC236}">
                <a16:creationId xmlns:a16="http://schemas.microsoft.com/office/drawing/2014/main" id="{B9DA957D-46DC-4A33-83EB-2807053A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36" y="1877849"/>
            <a:ext cx="4191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9FCE07C-6499-4308-A452-070D7378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610" y="1523999"/>
            <a:ext cx="3491345" cy="467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 "/>
              <a:defRPr sz="15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+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Montague County, TX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MD 10,951'/TVD 7,746'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Work String: 2⅜" - 4.7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/ft EUE N-80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Casing: 5-½" - 17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/ft LTC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Fish: 4-¼" bit @ 8,608' on 2⅜" EUE tubing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FP @ 7,750'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Tubing work string stuck while drilling out frac plugs.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 Fish was packed off with frac sand.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Jar assembly moved the stuck pipe 16 ft before parting the work string at 7,600 ft.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Ran overshot, backed off, screwed back in, continued jarring with no further movement.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As vibration operation started, work string parted at 6,788 ft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Picked up new 2⅞" - 6.5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/ft PH-6 work string.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Vibration continued and the fish began to move slowly up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First joint was laid down after 50 minutes of resonant vibration.</a:t>
            </a: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 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36A4E-FF55-44EE-9E66-E09F2751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F70C-971D-457E-A0B7-E888F09ADD9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76465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1237</Words>
  <Application>Microsoft Office PowerPoint</Application>
  <PresentationFormat>Widescreen</PresentationFormat>
  <Paragraphs>227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Lucida Grande</vt:lpstr>
      <vt:lpstr>Lucida Sans</vt:lpstr>
      <vt:lpstr>Symbol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Carington</dc:creator>
  <cp:lastModifiedBy>Robert Carington</cp:lastModifiedBy>
  <cp:revision>7</cp:revision>
  <dcterms:created xsi:type="dcterms:W3CDTF">2020-12-30T19:35:16Z</dcterms:created>
  <dcterms:modified xsi:type="dcterms:W3CDTF">2023-01-13T22:01:07Z</dcterms:modified>
</cp:coreProperties>
</file>